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95" r:id="rId5"/>
    <p:sldId id="280" r:id="rId6"/>
    <p:sldId id="257" r:id="rId7"/>
    <p:sldId id="298" r:id="rId8"/>
    <p:sldId id="296" r:id="rId9"/>
    <p:sldId id="281" r:id="rId10"/>
    <p:sldId id="261" r:id="rId11"/>
    <p:sldId id="293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4F0F2-93F4-46CE-9BE8-956338050C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6A52DF-A569-4E74-85B3-7839E3103EE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Image quality</a:t>
          </a:r>
        </a:p>
      </dgm:t>
    </dgm:pt>
    <dgm:pt modelId="{416FCBF1-A9D1-4F25-B928-BB6580659578}" type="parTrans" cxnId="{61603F6B-9E00-463E-A876-387D0D14E7BA}">
      <dgm:prSet/>
      <dgm:spPr/>
      <dgm:t>
        <a:bodyPr/>
        <a:lstStyle/>
        <a:p>
          <a:endParaRPr lang="en-US"/>
        </a:p>
      </dgm:t>
    </dgm:pt>
    <dgm:pt modelId="{8779BFF4-320C-41A7-9AE0-6D7068F2E5FD}" type="sibTrans" cxnId="{61603F6B-9E00-463E-A876-387D0D14E7BA}">
      <dgm:prSet/>
      <dgm:spPr/>
      <dgm:t>
        <a:bodyPr/>
        <a:lstStyle/>
        <a:p>
          <a:endParaRPr lang="en-US"/>
        </a:p>
      </dgm:t>
    </dgm:pt>
    <dgm:pt modelId="{007CFAB8-0C60-4F5C-B253-493D00ABE289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Anatomical coverage</a:t>
          </a:r>
        </a:p>
      </dgm:t>
    </dgm:pt>
    <dgm:pt modelId="{1D08256F-872F-48E7-BBF9-C56939897866}" type="parTrans" cxnId="{D200764F-5028-40BF-BD6F-ED447CEF485F}">
      <dgm:prSet/>
      <dgm:spPr/>
      <dgm:t>
        <a:bodyPr/>
        <a:lstStyle/>
        <a:p>
          <a:endParaRPr lang="en-US"/>
        </a:p>
      </dgm:t>
    </dgm:pt>
    <dgm:pt modelId="{FE09F0A2-8069-4FA8-AC37-23CDCFC0A426}" type="sibTrans" cxnId="{D200764F-5028-40BF-BD6F-ED447CEF485F}">
      <dgm:prSet/>
      <dgm:spPr/>
      <dgm:t>
        <a:bodyPr/>
        <a:lstStyle/>
        <a:p>
          <a:endParaRPr lang="en-US"/>
        </a:p>
      </dgm:t>
    </dgm:pt>
    <dgm:pt modelId="{82D74DD4-D78F-4B80-AFC8-B14788148B34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Functionality assessment</a:t>
          </a:r>
        </a:p>
      </dgm:t>
    </dgm:pt>
    <dgm:pt modelId="{C8DC3BA7-144B-4897-B214-75658A80C8CC}" type="parTrans" cxnId="{A8A3A5FB-CA49-4223-B41A-2674C7EBC700}">
      <dgm:prSet/>
      <dgm:spPr/>
      <dgm:t>
        <a:bodyPr/>
        <a:lstStyle/>
        <a:p>
          <a:endParaRPr lang="en-US"/>
        </a:p>
      </dgm:t>
    </dgm:pt>
    <dgm:pt modelId="{905F8BBA-5D21-4EE5-8CD4-E8766D570D8A}" type="sibTrans" cxnId="{A8A3A5FB-CA49-4223-B41A-2674C7EBC700}">
      <dgm:prSet/>
      <dgm:spPr/>
      <dgm:t>
        <a:bodyPr/>
        <a:lstStyle/>
        <a:p>
          <a:endParaRPr lang="en-US"/>
        </a:p>
      </dgm:t>
    </dgm:pt>
    <dgm:pt modelId="{E520C944-874F-4E2F-9210-EE62FC064808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Optimize contrast timing/rate</a:t>
          </a:r>
        </a:p>
      </dgm:t>
    </dgm:pt>
    <dgm:pt modelId="{5A83FFC1-D367-47ED-8F0A-05A09AFCAA20}" type="sibTrans" cxnId="{78106D9A-4EC1-43A2-9B4A-95A2602B9A3D}">
      <dgm:prSet/>
      <dgm:spPr/>
      <dgm:t>
        <a:bodyPr/>
        <a:lstStyle/>
        <a:p>
          <a:endParaRPr lang="en-US"/>
        </a:p>
      </dgm:t>
    </dgm:pt>
    <dgm:pt modelId="{C5CBFA7D-89A7-4877-8825-5D91C322D1D8}" type="parTrans" cxnId="{78106D9A-4EC1-43A2-9B4A-95A2602B9A3D}">
      <dgm:prSet/>
      <dgm:spPr/>
      <dgm:t>
        <a:bodyPr/>
        <a:lstStyle/>
        <a:p>
          <a:endParaRPr lang="en-US"/>
        </a:p>
      </dgm:t>
    </dgm:pt>
    <dgm:pt modelId="{F54D2577-6666-435C-B955-67CAA7CAC9C0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Modify frame rate for contrast phase</a:t>
          </a:r>
        </a:p>
      </dgm:t>
    </dgm:pt>
    <dgm:pt modelId="{CC92DA20-2C16-467A-8D0F-62DEFC08859C}" type="sibTrans" cxnId="{FFEB2B1C-B25F-4D63-AC4D-C7A0736052B2}">
      <dgm:prSet/>
      <dgm:spPr/>
      <dgm:t>
        <a:bodyPr/>
        <a:lstStyle/>
        <a:p>
          <a:endParaRPr lang="en-US"/>
        </a:p>
      </dgm:t>
    </dgm:pt>
    <dgm:pt modelId="{8FFAB3AD-3B45-4788-817B-0D5FFB20ADC9}" type="parTrans" cxnId="{FFEB2B1C-B25F-4D63-AC4D-C7A0736052B2}">
      <dgm:prSet/>
      <dgm:spPr/>
      <dgm:t>
        <a:bodyPr/>
        <a:lstStyle/>
        <a:p>
          <a:endParaRPr lang="en-US"/>
        </a:p>
      </dgm:t>
    </dgm:pt>
    <dgm:pt modelId="{B181189D-A0BF-4463-807F-7F25CE929E75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Collimate to the area of interest</a:t>
          </a:r>
        </a:p>
      </dgm:t>
    </dgm:pt>
    <dgm:pt modelId="{7DE83EF1-C39E-406B-9360-B26EE359DC62}" type="sibTrans" cxnId="{50BB4E3F-2126-4B1E-9749-008B6012EA11}">
      <dgm:prSet/>
      <dgm:spPr/>
      <dgm:t>
        <a:bodyPr/>
        <a:lstStyle/>
        <a:p>
          <a:endParaRPr lang="en-US"/>
        </a:p>
      </dgm:t>
    </dgm:pt>
    <dgm:pt modelId="{E309FA12-9257-4357-85BE-4A5414E3BBD1}" type="parTrans" cxnId="{50BB4E3F-2126-4B1E-9749-008B6012EA11}">
      <dgm:prSet/>
      <dgm:spPr/>
      <dgm:t>
        <a:bodyPr/>
        <a:lstStyle/>
        <a:p>
          <a:endParaRPr lang="en-US"/>
        </a:p>
      </dgm:t>
    </dgm:pt>
    <dgm:pt modelId="{EB17ACB1-2473-42C5-89A7-053DDA85D93C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Magnify when necessary</a:t>
          </a:r>
        </a:p>
      </dgm:t>
    </dgm:pt>
    <dgm:pt modelId="{A821EFDD-B690-4567-B7B8-5E676128DC29}" type="sibTrans" cxnId="{9C2D53E1-BDBE-4480-ADFE-48DCF3357315}">
      <dgm:prSet/>
      <dgm:spPr/>
      <dgm:t>
        <a:bodyPr/>
        <a:lstStyle/>
        <a:p>
          <a:endParaRPr lang="en-US"/>
        </a:p>
      </dgm:t>
    </dgm:pt>
    <dgm:pt modelId="{447C8348-8885-4B88-B3F7-D09A4F273574}" type="parTrans" cxnId="{9C2D53E1-BDBE-4480-ADFE-48DCF3357315}">
      <dgm:prSet/>
      <dgm:spPr/>
      <dgm:t>
        <a:bodyPr/>
        <a:lstStyle/>
        <a:p>
          <a:endParaRPr lang="en-US"/>
        </a:p>
      </dgm:t>
    </dgm:pt>
    <dgm:pt modelId="{666024C1-236F-41A0-ABF4-BB999D60E332}">
      <dgm:prSet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Optimize </a:t>
          </a:r>
          <a:r>
            <a:rPr lang="en-US" dirty="0" err="1"/>
            <a:t>kVp</a:t>
          </a:r>
          <a:r>
            <a:rPr lang="en-US" dirty="0"/>
            <a:t>, filtration, frame rate</a:t>
          </a:r>
        </a:p>
      </dgm:t>
    </dgm:pt>
    <dgm:pt modelId="{EC045E98-E08E-4E0B-AC93-C5675021B584}" type="sibTrans" cxnId="{6CB905AD-7269-43EC-9AC8-013B27A2760A}">
      <dgm:prSet/>
      <dgm:spPr/>
      <dgm:t>
        <a:bodyPr/>
        <a:lstStyle/>
        <a:p>
          <a:endParaRPr lang="en-US"/>
        </a:p>
      </dgm:t>
    </dgm:pt>
    <dgm:pt modelId="{F13C5823-8277-4541-85F2-079B29920F61}" type="parTrans" cxnId="{6CB905AD-7269-43EC-9AC8-013B27A2760A}">
      <dgm:prSet/>
      <dgm:spPr/>
      <dgm:t>
        <a:bodyPr/>
        <a:lstStyle/>
        <a:p>
          <a:endParaRPr lang="en-US"/>
        </a:p>
      </dgm:t>
    </dgm:pt>
    <dgm:pt modelId="{8C97F35D-388B-48AB-92AF-43FA9325DB64}" type="pres">
      <dgm:prSet presAssocID="{4ED4F0F2-93F4-46CE-9BE8-956338050C26}" presName="Name0" presStyleCnt="0">
        <dgm:presLayoutVars>
          <dgm:dir/>
          <dgm:animLvl val="lvl"/>
          <dgm:resizeHandles val="exact"/>
        </dgm:presLayoutVars>
      </dgm:prSet>
      <dgm:spPr/>
    </dgm:pt>
    <dgm:pt modelId="{D77D5A3A-A821-426D-8539-368F0FB02AFE}" type="pres">
      <dgm:prSet presAssocID="{0D6A52DF-A569-4E74-85B3-7839E3103EE2}" presName="composite" presStyleCnt="0"/>
      <dgm:spPr/>
    </dgm:pt>
    <dgm:pt modelId="{8B663856-2384-4C4B-9BFB-13DEC6B6FA18}" type="pres">
      <dgm:prSet presAssocID="{0D6A52DF-A569-4E74-85B3-7839E3103EE2}" presName="parTx" presStyleLbl="alignNode1" presStyleIdx="0" presStyleCnt="3" custLinFactNeighborX="-103" custLinFactNeighborY="-20152">
        <dgm:presLayoutVars>
          <dgm:chMax val="0"/>
          <dgm:chPref val="0"/>
          <dgm:bulletEnabled val="1"/>
        </dgm:presLayoutVars>
      </dgm:prSet>
      <dgm:spPr/>
    </dgm:pt>
    <dgm:pt modelId="{3795B6AA-8DFA-4E03-BA36-1DB3FC9857A0}" type="pres">
      <dgm:prSet presAssocID="{0D6A52DF-A569-4E74-85B3-7839E3103EE2}" presName="desTx" presStyleLbl="alignAccFollowNode1" presStyleIdx="0" presStyleCnt="3" custScaleY="79311" custLinFactNeighborX="103" custLinFactNeighborY="21205">
        <dgm:presLayoutVars>
          <dgm:bulletEnabled val="1"/>
        </dgm:presLayoutVars>
      </dgm:prSet>
      <dgm:spPr/>
    </dgm:pt>
    <dgm:pt modelId="{1395D86D-82E7-4307-9AA0-D534D6B8407F}" type="pres">
      <dgm:prSet presAssocID="{8779BFF4-320C-41A7-9AE0-6D7068F2E5FD}" presName="space" presStyleCnt="0"/>
      <dgm:spPr/>
    </dgm:pt>
    <dgm:pt modelId="{0A796D7A-ECC1-44EB-8783-57CA9BBF6ADE}" type="pres">
      <dgm:prSet presAssocID="{007CFAB8-0C60-4F5C-B253-493D00ABE289}" presName="composite" presStyleCnt="0"/>
      <dgm:spPr/>
    </dgm:pt>
    <dgm:pt modelId="{94A76D31-0E67-435B-BFF7-239A72D00395}" type="pres">
      <dgm:prSet presAssocID="{007CFAB8-0C60-4F5C-B253-493D00ABE289}" presName="parTx" presStyleLbl="alignNode1" presStyleIdx="1" presStyleCnt="3" custLinFactNeighborX="-103" custLinFactNeighborY="-20152">
        <dgm:presLayoutVars>
          <dgm:chMax val="0"/>
          <dgm:chPref val="0"/>
          <dgm:bulletEnabled val="1"/>
        </dgm:presLayoutVars>
      </dgm:prSet>
      <dgm:spPr/>
    </dgm:pt>
    <dgm:pt modelId="{29F642C5-DCF1-4A6E-9728-FA7F9752A692}" type="pres">
      <dgm:prSet presAssocID="{007CFAB8-0C60-4F5C-B253-493D00ABE289}" presName="desTx" presStyleLbl="alignAccFollowNode1" presStyleIdx="1" presStyleCnt="3" custScaleY="79311" custLinFactNeighborX="103" custLinFactNeighborY="21205">
        <dgm:presLayoutVars>
          <dgm:bulletEnabled val="1"/>
        </dgm:presLayoutVars>
      </dgm:prSet>
      <dgm:spPr/>
    </dgm:pt>
    <dgm:pt modelId="{3DE2257E-0FC1-4858-8444-B42AF465304D}" type="pres">
      <dgm:prSet presAssocID="{FE09F0A2-8069-4FA8-AC37-23CDCFC0A426}" presName="space" presStyleCnt="0"/>
      <dgm:spPr/>
    </dgm:pt>
    <dgm:pt modelId="{E2E73B9C-CCF9-41C8-A307-B12BB74A346F}" type="pres">
      <dgm:prSet presAssocID="{82D74DD4-D78F-4B80-AFC8-B14788148B34}" presName="composite" presStyleCnt="0"/>
      <dgm:spPr/>
    </dgm:pt>
    <dgm:pt modelId="{1216F942-83C2-4BA4-AA2C-401499D7EE3A}" type="pres">
      <dgm:prSet presAssocID="{82D74DD4-D78F-4B80-AFC8-B14788148B34}" presName="parTx" presStyleLbl="alignNode1" presStyleIdx="2" presStyleCnt="3" custLinFactNeighborX="-103" custLinFactNeighborY="-20152">
        <dgm:presLayoutVars>
          <dgm:chMax val="0"/>
          <dgm:chPref val="0"/>
          <dgm:bulletEnabled val="1"/>
        </dgm:presLayoutVars>
      </dgm:prSet>
      <dgm:spPr/>
    </dgm:pt>
    <dgm:pt modelId="{A8F7EEF3-08EE-4D50-8363-D41B85414736}" type="pres">
      <dgm:prSet presAssocID="{82D74DD4-D78F-4B80-AFC8-B14788148B34}" presName="desTx" presStyleLbl="alignAccFollowNode1" presStyleIdx="2" presStyleCnt="3" custScaleY="79311" custLinFactNeighborX="103" custLinFactNeighborY="21205">
        <dgm:presLayoutVars>
          <dgm:bulletEnabled val="1"/>
        </dgm:presLayoutVars>
      </dgm:prSet>
      <dgm:spPr/>
    </dgm:pt>
  </dgm:ptLst>
  <dgm:cxnLst>
    <dgm:cxn modelId="{DF024C19-798B-4E5C-8434-76065CD4D0D6}" type="presOf" srcId="{82D74DD4-D78F-4B80-AFC8-B14788148B34}" destId="{1216F942-83C2-4BA4-AA2C-401499D7EE3A}" srcOrd="0" destOrd="0" presId="urn:microsoft.com/office/officeart/2005/8/layout/hList1"/>
    <dgm:cxn modelId="{FFEB2B1C-B25F-4D63-AC4D-C7A0736052B2}" srcId="{82D74DD4-D78F-4B80-AFC8-B14788148B34}" destId="{F54D2577-6666-435C-B955-67CAA7CAC9C0}" srcOrd="1" destOrd="0" parTransId="{8FFAB3AD-3B45-4788-817B-0D5FFB20ADC9}" sibTransId="{CC92DA20-2C16-467A-8D0F-62DEFC08859C}"/>
    <dgm:cxn modelId="{9EBB2B32-FC09-442D-B93F-DD2447DA3D97}" type="presOf" srcId="{666024C1-236F-41A0-ABF4-BB999D60E332}" destId="{3795B6AA-8DFA-4E03-BA36-1DB3FC9857A0}" srcOrd="0" destOrd="0" presId="urn:microsoft.com/office/officeart/2005/8/layout/hList1"/>
    <dgm:cxn modelId="{50BB4E3F-2126-4B1E-9749-008B6012EA11}" srcId="{007CFAB8-0C60-4F5C-B253-493D00ABE289}" destId="{B181189D-A0BF-4463-807F-7F25CE929E75}" srcOrd="0" destOrd="0" parTransId="{E309FA12-9257-4357-85BE-4A5414E3BBD1}" sibTransId="{7DE83EF1-C39E-406B-9360-B26EE359DC62}"/>
    <dgm:cxn modelId="{E22C4147-348A-4B0E-A0FC-5A4E56B06C3B}" type="presOf" srcId="{E520C944-874F-4E2F-9210-EE62FC064808}" destId="{A8F7EEF3-08EE-4D50-8363-D41B85414736}" srcOrd="0" destOrd="0" presId="urn:microsoft.com/office/officeart/2005/8/layout/hList1"/>
    <dgm:cxn modelId="{61603F6B-9E00-463E-A876-387D0D14E7BA}" srcId="{4ED4F0F2-93F4-46CE-9BE8-956338050C26}" destId="{0D6A52DF-A569-4E74-85B3-7839E3103EE2}" srcOrd="0" destOrd="0" parTransId="{416FCBF1-A9D1-4F25-B928-BB6580659578}" sibTransId="{8779BFF4-320C-41A7-9AE0-6D7068F2E5FD}"/>
    <dgm:cxn modelId="{D200764F-5028-40BF-BD6F-ED447CEF485F}" srcId="{4ED4F0F2-93F4-46CE-9BE8-956338050C26}" destId="{007CFAB8-0C60-4F5C-B253-493D00ABE289}" srcOrd="1" destOrd="0" parTransId="{1D08256F-872F-48E7-BBF9-C56939897866}" sibTransId="{FE09F0A2-8069-4FA8-AC37-23CDCFC0A426}"/>
    <dgm:cxn modelId="{95D97275-18A9-451A-9277-856254AEFF50}" type="presOf" srcId="{4ED4F0F2-93F4-46CE-9BE8-956338050C26}" destId="{8C97F35D-388B-48AB-92AF-43FA9325DB64}" srcOrd="0" destOrd="0" presId="urn:microsoft.com/office/officeart/2005/8/layout/hList1"/>
    <dgm:cxn modelId="{C5E09D7C-657A-4365-BEFE-078C2857BFF4}" type="presOf" srcId="{EB17ACB1-2473-42C5-89A7-053DDA85D93C}" destId="{29F642C5-DCF1-4A6E-9728-FA7F9752A692}" srcOrd="0" destOrd="1" presId="urn:microsoft.com/office/officeart/2005/8/layout/hList1"/>
    <dgm:cxn modelId="{78106D9A-4EC1-43A2-9B4A-95A2602B9A3D}" srcId="{82D74DD4-D78F-4B80-AFC8-B14788148B34}" destId="{E520C944-874F-4E2F-9210-EE62FC064808}" srcOrd="0" destOrd="0" parTransId="{C5CBFA7D-89A7-4877-8825-5D91C322D1D8}" sibTransId="{5A83FFC1-D367-47ED-8F0A-05A09AFCAA20}"/>
    <dgm:cxn modelId="{6CB905AD-7269-43EC-9AC8-013B27A2760A}" srcId="{0D6A52DF-A569-4E74-85B3-7839E3103EE2}" destId="{666024C1-236F-41A0-ABF4-BB999D60E332}" srcOrd="0" destOrd="0" parTransId="{F13C5823-8277-4541-85F2-079B29920F61}" sibTransId="{EC045E98-E08E-4E0B-AC93-C5675021B584}"/>
    <dgm:cxn modelId="{64CA97BD-957B-4412-86F2-B2E0D897C758}" type="presOf" srcId="{B181189D-A0BF-4463-807F-7F25CE929E75}" destId="{29F642C5-DCF1-4A6E-9728-FA7F9752A692}" srcOrd="0" destOrd="0" presId="urn:microsoft.com/office/officeart/2005/8/layout/hList1"/>
    <dgm:cxn modelId="{915743D5-0ABE-485D-87AA-424FDF134321}" type="presOf" srcId="{F54D2577-6666-435C-B955-67CAA7CAC9C0}" destId="{A8F7EEF3-08EE-4D50-8363-D41B85414736}" srcOrd="0" destOrd="1" presId="urn:microsoft.com/office/officeart/2005/8/layout/hList1"/>
    <dgm:cxn modelId="{9C2D53E1-BDBE-4480-ADFE-48DCF3357315}" srcId="{007CFAB8-0C60-4F5C-B253-493D00ABE289}" destId="{EB17ACB1-2473-42C5-89A7-053DDA85D93C}" srcOrd="1" destOrd="0" parTransId="{447C8348-8885-4B88-B3F7-D09A4F273574}" sibTransId="{A821EFDD-B690-4567-B7B8-5E676128DC29}"/>
    <dgm:cxn modelId="{82837EEA-0C94-445C-858D-201668571824}" type="presOf" srcId="{007CFAB8-0C60-4F5C-B253-493D00ABE289}" destId="{94A76D31-0E67-435B-BFF7-239A72D00395}" srcOrd="0" destOrd="0" presId="urn:microsoft.com/office/officeart/2005/8/layout/hList1"/>
    <dgm:cxn modelId="{BC67A5F2-E661-42AD-B7FA-DED28FA3D261}" type="presOf" srcId="{0D6A52DF-A569-4E74-85B3-7839E3103EE2}" destId="{8B663856-2384-4C4B-9BFB-13DEC6B6FA18}" srcOrd="0" destOrd="0" presId="urn:microsoft.com/office/officeart/2005/8/layout/hList1"/>
    <dgm:cxn modelId="{A8A3A5FB-CA49-4223-B41A-2674C7EBC700}" srcId="{4ED4F0F2-93F4-46CE-9BE8-956338050C26}" destId="{82D74DD4-D78F-4B80-AFC8-B14788148B34}" srcOrd="2" destOrd="0" parTransId="{C8DC3BA7-144B-4897-B214-75658A80C8CC}" sibTransId="{905F8BBA-5D21-4EE5-8CD4-E8766D570D8A}"/>
    <dgm:cxn modelId="{70CB4459-64AD-418E-97DA-5463B0F015B6}" type="presParOf" srcId="{8C97F35D-388B-48AB-92AF-43FA9325DB64}" destId="{D77D5A3A-A821-426D-8539-368F0FB02AFE}" srcOrd="0" destOrd="0" presId="urn:microsoft.com/office/officeart/2005/8/layout/hList1"/>
    <dgm:cxn modelId="{C4662D3B-0435-403D-8F1D-F83A9BD4364B}" type="presParOf" srcId="{D77D5A3A-A821-426D-8539-368F0FB02AFE}" destId="{8B663856-2384-4C4B-9BFB-13DEC6B6FA18}" srcOrd="0" destOrd="0" presId="urn:microsoft.com/office/officeart/2005/8/layout/hList1"/>
    <dgm:cxn modelId="{C2B2EB78-8CD6-4AC6-AD56-CC248856798C}" type="presParOf" srcId="{D77D5A3A-A821-426D-8539-368F0FB02AFE}" destId="{3795B6AA-8DFA-4E03-BA36-1DB3FC9857A0}" srcOrd="1" destOrd="0" presId="urn:microsoft.com/office/officeart/2005/8/layout/hList1"/>
    <dgm:cxn modelId="{0D908490-94BF-4BEF-8565-4B5A1C5E4F8A}" type="presParOf" srcId="{8C97F35D-388B-48AB-92AF-43FA9325DB64}" destId="{1395D86D-82E7-4307-9AA0-D534D6B8407F}" srcOrd="1" destOrd="0" presId="urn:microsoft.com/office/officeart/2005/8/layout/hList1"/>
    <dgm:cxn modelId="{BD7D8226-4329-475D-AD54-AB845EB8B271}" type="presParOf" srcId="{8C97F35D-388B-48AB-92AF-43FA9325DB64}" destId="{0A796D7A-ECC1-44EB-8783-57CA9BBF6ADE}" srcOrd="2" destOrd="0" presId="urn:microsoft.com/office/officeart/2005/8/layout/hList1"/>
    <dgm:cxn modelId="{1ADD8419-2ADF-4075-96D0-4CB1DDA64688}" type="presParOf" srcId="{0A796D7A-ECC1-44EB-8783-57CA9BBF6ADE}" destId="{94A76D31-0E67-435B-BFF7-239A72D00395}" srcOrd="0" destOrd="0" presId="urn:microsoft.com/office/officeart/2005/8/layout/hList1"/>
    <dgm:cxn modelId="{22E5E68E-9208-4413-BA10-B9112858BB98}" type="presParOf" srcId="{0A796D7A-ECC1-44EB-8783-57CA9BBF6ADE}" destId="{29F642C5-DCF1-4A6E-9728-FA7F9752A692}" srcOrd="1" destOrd="0" presId="urn:microsoft.com/office/officeart/2005/8/layout/hList1"/>
    <dgm:cxn modelId="{B6CA0E5C-D5A7-46D8-A80F-C4A2B2307EFB}" type="presParOf" srcId="{8C97F35D-388B-48AB-92AF-43FA9325DB64}" destId="{3DE2257E-0FC1-4858-8444-B42AF465304D}" srcOrd="3" destOrd="0" presId="urn:microsoft.com/office/officeart/2005/8/layout/hList1"/>
    <dgm:cxn modelId="{809DD9E2-ABCA-4D4D-AA3D-60F002B92C27}" type="presParOf" srcId="{8C97F35D-388B-48AB-92AF-43FA9325DB64}" destId="{E2E73B9C-CCF9-41C8-A307-B12BB74A346F}" srcOrd="4" destOrd="0" presId="urn:microsoft.com/office/officeart/2005/8/layout/hList1"/>
    <dgm:cxn modelId="{858BDEBF-B19B-4C95-A22F-69E2DAFE1AF1}" type="presParOf" srcId="{E2E73B9C-CCF9-41C8-A307-B12BB74A346F}" destId="{1216F942-83C2-4BA4-AA2C-401499D7EE3A}" srcOrd="0" destOrd="0" presId="urn:microsoft.com/office/officeart/2005/8/layout/hList1"/>
    <dgm:cxn modelId="{DB7E9241-5161-4DBA-A9A5-73DDD7119EE1}" type="presParOf" srcId="{E2E73B9C-CCF9-41C8-A307-B12BB74A346F}" destId="{A8F7EEF3-08EE-4D50-8363-D41B8541473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63856-2384-4C4B-9BFB-13DEC6B6FA18}">
      <dsp:nvSpPr>
        <dsp:cNvPr id="0" name=""/>
        <dsp:cNvSpPr/>
      </dsp:nvSpPr>
      <dsp:spPr>
        <a:xfrm>
          <a:off x="0" y="227218"/>
          <a:ext cx="3203971" cy="982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Image quality</a:t>
          </a:r>
        </a:p>
      </dsp:txBody>
      <dsp:txXfrm>
        <a:off x="0" y="227218"/>
        <a:ext cx="3203971" cy="982345"/>
      </dsp:txXfrm>
    </dsp:sp>
    <dsp:sp modelId="{3795B6AA-8DFA-4E03-BA36-1DB3FC9857A0}">
      <dsp:nvSpPr>
        <dsp:cNvPr id="0" name=""/>
        <dsp:cNvSpPr/>
      </dsp:nvSpPr>
      <dsp:spPr>
        <a:xfrm>
          <a:off x="6586" y="2072631"/>
          <a:ext cx="3203971" cy="1839493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Optimize </a:t>
          </a:r>
          <a:r>
            <a:rPr lang="en-US" sz="2500" kern="1200" dirty="0" err="1"/>
            <a:t>kVp</a:t>
          </a:r>
          <a:r>
            <a:rPr lang="en-US" sz="2500" kern="1200" dirty="0"/>
            <a:t>, filtration, frame rate</a:t>
          </a:r>
        </a:p>
      </dsp:txBody>
      <dsp:txXfrm>
        <a:off x="6586" y="2072631"/>
        <a:ext cx="3203971" cy="1839493"/>
      </dsp:txXfrm>
    </dsp:sp>
    <dsp:sp modelId="{94A76D31-0E67-435B-BFF7-239A72D00395}">
      <dsp:nvSpPr>
        <dsp:cNvPr id="0" name=""/>
        <dsp:cNvSpPr/>
      </dsp:nvSpPr>
      <dsp:spPr>
        <a:xfrm>
          <a:off x="3652513" y="227218"/>
          <a:ext cx="3203971" cy="982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Anatomical coverage</a:t>
          </a:r>
        </a:p>
      </dsp:txBody>
      <dsp:txXfrm>
        <a:off x="3652513" y="227218"/>
        <a:ext cx="3203971" cy="982345"/>
      </dsp:txXfrm>
    </dsp:sp>
    <dsp:sp modelId="{29F642C5-DCF1-4A6E-9728-FA7F9752A692}">
      <dsp:nvSpPr>
        <dsp:cNvPr id="0" name=""/>
        <dsp:cNvSpPr/>
      </dsp:nvSpPr>
      <dsp:spPr>
        <a:xfrm>
          <a:off x="3659114" y="2072631"/>
          <a:ext cx="3203971" cy="1839493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Collimate to the area of interest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Magnify when necessary</a:t>
          </a:r>
        </a:p>
      </dsp:txBody>
      <dsp:txXfrm>
        <a:off x="3659114" y="2072631"/>
        <a:ext cx="3203971" cy="1839493"/>
      </dsp:txXfrm>
    </dsp:sp>
    <dsp:sp modelId="{1216F942-83C2-4BA4-AA2C-401499D7EE3A}">
      <dsp:nvSpPr>
        <dsp:cNvPr id="0" name=""/>
        <dsp:cNvSpPr/>
      </dsp:nvSpPr>
      <dsp:spPr>
        <a:xfrm>
          <a:off x="7305041" y="227218"/>
          <a:ext cx="3203971" cy="982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Functionality assessment</a:t>
          </a:r>
        </a:p>
      </dsp:txBody>
      <dsp:txXfrm>
        <a:off x="7305041" y="227218"/>
        <a:ext cx="3203971" cy="982345"/>
      </dsp:txXfrm>
    </dsp:sp>
    <dsp:sp modelId="{A8F7EEF3-08EE-4D50-8363-D41B85414736}">
      <dsp:nvSpPr>
        <dsp:cNvPr id="0" name=""/>
        <dsp:cNvSpPr/>
      </dsp:nvSpPr>
      <dsp:spPr>
        <a:xfrm>
          <a:off x="7311628" y="2072631"/>
          <a:ext cx="3203971" cy="1839493"/>
        </a:xfrm>
        <a:prstGeom prst="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Optimize contrast timing/rate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Modify frame rate for contrast phase</a:t>
          </a:r>
        </a:p>
      </dsp:txBody>
      <dsp:txXfrm>
        <a:off x="7311628" y="2072631"/>
        <a:ext cx="3203971" cy="1839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708C-B772-C731-025D-55F3249EF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99589-B1F2-C596-E0E1-40F77B36E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560B-6A12-6293-963B-349024C8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8373D-EE41-C347-8EC1-8B641F49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802AF-EB8D-DA0C-C9F0-13B1A83C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1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021B-0D9F-6D31-618C-2AD2C2C1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D93A3-9EF6-0AD3-3BEA-6831ED2DA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AB5AA-1EEA-DA05-B79C-B861CDEE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76B7-BF47-22EA-1EE2-D0869A20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48F7-0E93-7490-4765-EEE8C299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4274F-24F7-AFED-2284-EC171F86C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CF3F1-301F-32BF-75ED-7D5615786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8D254-541F-73F8-6752-C405D182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0358F-F577-85BF-586D-7819D7C6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790F2-CEC0-AB4E-D35A-6ABEA425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2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E51F0-34E6-3E99-EBEB-E09CCB44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D88D-CBF7-E94C-AAD3-9FFC1A351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63F33-6702-48A9-314F-7C72B09B9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14D5D-A67B-4F7F-EA0C-11986E02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C1CE1-052D-D4A9-4667-3D5D22F7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3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78F4-D401-0945-4145-13D5C4F5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33602-B459-FC6A-A661-D3BBCC7E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A35A6-9397-0243-015B-365D7497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0C9F5-7D06-FC89-A644-94533B95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09D98-02D0-251B-6B4D-8DA9209E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79A2-09B4-5932-D8C2-E37716D9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3142-FB66-740A-B5D1-1D6D0C458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94143-3198-10F6-BA47-08AD6E31D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A930-B6F6-6E9A-914E-926D70C2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30D7B-8E0C-9633-F71E-8EE45985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89FBA-1C25-0593-72C0-2969ECFA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5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3819D-B325-E81A-1D43-89AF4660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F6135-DFE3-C2D2-C1E1-C4E573F7E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3CB80-8413-6324-642F-CB155CB63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A02D5-BEBE-427A-CF3F-A29BC5F17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9A789-0D42-DBC0-5C15-DCE247BDF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380718-B0CB-F0EB-A223-4AE324C2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2B9A9-76EA-F5ED-801C-953262FB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8DF49-8CF6-211E-9F3E-C4DA7A9C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EE8A-4AA7-973C-1203-A00F9435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CF73C-9623-1DFE-7D71-D2938A0C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6CBBF-944A-7A38-A988-8A101505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FB884-F3DA-E6A4-4C88-1BFA87527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8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C7F72-6E7D-5FFC-F5B0-4174FC5F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72D2B-262B-68A0-7124-226F1091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6D99F-5C8B-4081-F822-1DE2C14E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A8B4-88E4-E0B2-DF4F-2F002453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E09F3-DA12-C576-2A13-E0795076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7C0D4-6D13-4FB2-2FEC-4B36555FE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8CB76-5F8C-D289-4B30-E75EE20A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7B110-0693-D3C7-C9F3-6E9A1240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EFBA7-1FCC-13F3-351D-41D58312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3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57DD-4681-95F8-5CB1-DE2D5C68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E1F1E1-D56D-55FC-1B3B-A5674115A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BAB41-4A13-2338-9956-ED0C73A2A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162D8-2C15-257B-898D-B79378AB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BB159-81A2-08F8-82E9-24F7980A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24124-2849-3DB9-E3D8-49629E60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7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73EC1-BB70-4D49-B430-BA01AA1F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5F781-E251-DF3F-4322-AC624951B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1CBD0-2D34-972D-E103-258F497D5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FFB0F8-C5B6-43E6-BDEA-8E9BFBD5D92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3A825-D910-C216-DD46-C442BE29F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3BB2-382D-B095-7DD1-A2ACDBD7F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68601-1F80-45F1-ADEE-7B4D241AD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3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C6ADD9-CED9-CE23-EFA3-51403864F947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Spring 2024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Physics SABI Case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76BC0ED-27A8-89AF-1E3C-B8E11C0BB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697" y="424123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Joseph Wishart, MS</a:t>
            </a:r>
          </a:p>
          <a:p>
            <a:r>
              <a:rPr lang="en-US" dirty="0"/>
              <a:t>Kalpana Kanal, PhD, DABR</a:t>
            </a:r>
          </a:p>
          <a:p>
            <a:endParaRPr lang="en-US" dirty="0"/>
          </a:p>
          <a:p>
            <a:r>
              <a:rPr lang="en-US" dirty="0"/>
              <a:t>University of Washington, Seattle, WA</a:t>
            </a:r>
          </a:p>
        </p:txBody>
      </p:sp>
    </p:spTree>
    <p:extLst>
      <p:ext uri="{BB962C8B-B14F-4D97-AF65-F5344CB8AC3E}">
        <p14:creationId xmlns:p14="http://schemas.microsoft.com/office/powerpoint/2010/main" val="365458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5057-CE03-128E-C06F-8AD4FE27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B43E3-A71A-77F7-A7D9-60C58F212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Meijering</a:t>
            </a:r>
            <a:r>
              <a:rPr lang="en-US" dirty="0"/>
              <a:t>, E. H. W., </a:t>
            </a:r>
            <a:r>
              <a:rPr lang="en-US" dirty="0" err="1"/>
              <a:t>Niessen</a:t>
            </a:r>
            <a:r>
              <a:rPr lang="en-US" dirty="0"/>
              <a:t>, W. J. and </a:t>
            </a:r>
            <a:r>
              <a:rPr lang="en-US" dirty="0" err="1"/>
              <a:t>Viegever</a:t>
            </a:r>
            <a:r>
              <a:rPr lang="en-US" dirty="0"/>
              <a:t>, M. A.  Retrospective motion correction in digital subtraction angiography: a </a:t>
            </a:r>
            <a:r>
              <a:rPr lang="en-US" dirty="0" err="1"/>
              <a:t>review.IEEE</a:t>
            </a:r>
            <a:r>
              <a:rPr lang="en-US" dirty="0"/>
              <a:t> Transactions on Medical Imaging, vol. 18, no. 1, pp. 2-21, Jan. 1999, </a:t>
            </a:r>
            <a:r>
              <a:rPr lang="en-US" dirty="0" err="1"/>
              <a:t>doi</a:t>
            </a:r>
            <a:r>
              <a:rPr lang="en-US" dirty="0"/>
              <a:t>: 10.1109/42.750248.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Yi HJ, Sung JH, Lee DH, Kim SW, Lee SW. Analysis of Radiation Doses and Dose Reduction Strategies During Cerebral Digital Subtraction Angiography. World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Neurosurg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. 2017 Apr;100:216-223.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: 10.1016/j.wneu.2017.01.004.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2017 Jan 12. PMID: 28089806.</a:t>
            </a:r>
          </a:p>
          <a:p>
            <a:r>
              <a:rPr lang="en-US" dirty="0" err="1">
                <a:solidFill>
                  <a:srgbClr val="212121"/>
                </a:solidFill>
                <a:latin typeface="BlinkMacSystemFont"/>
              </a:rPr>
              <a:t>Nickoloff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, E. L. AAPM/RSNA Physics Tutorial for Residents: Physics of Flat-Panel Fluoroscopy Systems.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RadioGraphics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. 2011 Mar;31(2): </a:t>
            </a:r>
            <a:r>
              <a:rPr lang="en-US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en-US" dirty="0">
                <a:solidFill>
                  <a:srgbClr val="212121"/>
                </a:solidFill>
                <a:latin typeface="BlinkMacSystemFont"/>
              </a:rPr>
              <a:t>: 10.1148/rg.312105185.</a:t>
            </a: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dirty="0" err="1"/>
              <a:t>Soderman</a:t>
            </a:r>
            <a:r>
              <a:rPr lang="en-US" dirty="0"/>
              <a:t>, Michael. Image Noise Reduction Algorithm for Digital Subtraction Angiography: Clinical Results. Radiology. 2013 Nov; 269(2): </a:t>
            </a:r>
            <a:r>
              <a:rPr lang="en-US" b="0" i="0" strike="noStrike" dirty="0" err="1">
                <a:effectLst/>
                <a:latin typeface="Open Sans" panose="020B0606030504020204" pitchFamily="34" charset="0"/>
              </a:rPr>
              <a:t>doi</a:t>
            </a:r>
            <a:r>
              <a:rPr lang="en-US" dirty="0">
                <a:latin typeface="Open Sans" panose="020B0606030504020204" pitchFamily="34" charset="0"/>
              </a:rPr>
              <a:t>: </a:t>
            </a:r>
            <a:r>
              <a:rPr lang="en-US" b="0" i="0" strike="noStrike" dirty="0">
                <a:effectLst/>
                <a:latin typeface="Open Sans" panose="020B0606030504020204" pitchFamily="34" charset="0"/>
              </a:rPr>
              <a:t>10.1148/radiol.13121262.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3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E852E3-3822-8FE8-4C39-A1ADBB6E5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361" y="89202"/>
            <a:ext cx="3406398" cy="2954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6BC26-1EEE-4BE3-8C90-C3AB93D6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5480-1A4D-44D7-8105-E841C956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3284"/>
            <a:ext cx="4314370" cy="4756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is the cause of the artifacts indicated in the following digital-subtraction angiography (DSA) frames?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Beam Hardening</a:t>
            </a:r>
          </a:p>
          <a:p>
            <a:pPr marL="514350" indent="-514350">
              <a:buAutoNum type="alphaLcPeriod"/>
            </a:pPr>
            <a:r>
              <a:rPr lang="en-US" dirty="0"/>
              <a:t>Motion</a:t>
            </a:r>
          </a:p>
          <a:p>
            <a:pPr marL="514350" indent="-514350">
              <a:buAutoNum type="alphaLcPeriod"/>
            </a:pPr>
            <a:r>
              <a:rPr lang="en-US" dirty="0"/>
              <a:t>Contrast Leakage</a:t>
            </a:r>
          </a:p>
          <a:p>
            <a:pPr marL="514350" indent="-514350">
              <a:buAutoNum type="alphaLcPeriod"/>
            </a:pPr>
            <a:r>
              <a:rPr lang="en-US" dirty="0"/>
              <a:t>Detector Interference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93C2DB-D9B5-53BA-54C0-ADE879AAB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7361" y="3265539"/>
            <a:ext cx="3406398" cy="341455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5FC385-0E82-CAE4-D9BF-0ABB889A67C2}"/>
              </a:ext>
            </a:extLst>
          </p:cNvPr>
          <p:cNvCxnSpPr>
            <a:cxnSpLocks/>
          </p:cNvCxnSpPr>
          <p:nvPr/>
        </p:nvCxnSpPr>
        <p:spPr>
          <a:xfrm flipV="1">
            <a:off x="9410335" y="1879616"/>
            <a:ext cx="615297" cy="230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D6B597-095A-A519-2FE0-F758CE3A0F2E}"/>
              </a:ext>
            </a:extLst>
          </p:cNvPr>
          <p:cNvCxnSpPr>
            <a:cxnSpLocks/>
          </p:cNvCxnSpPr>
          <p:nvPr/>
        </p:nvCxnSpPr>
        <p:spPr>
          <a:xfrm flipV="1">
            <a:off x="10379398" y="1861014"/>
            <a:ext cx="615297" cy="230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AFB7EA-1A77-9D8C-62A4-C0BC85710176}"/>
              </a:ext>
            </a:extLst>
          </p:cNvPr>
          <p:cNvCxnSpPr>
            <a:cxnSpLocks/>
          </p:cNvCxnSpPr>
          <p:nvPr/>
        </p:nvCxnSpPr>
        <p:spPr>
          <a:xfrm>
            <a:off x="9410335" y="5171645"/>
            <a:ext cx="364462" cy="519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C4DC1F-D226-9C29-31F3-0169996E5BC7}"/>
              </a:ext>
            </a:extLst>
          </p:cNvPr>
          <p:cNvCxnSpPr>
            <a:cxnSpLocks/>
          </p:cNvCxnSpPr>
          <p:nvPr/>
        </p:nvCxnSpPr>
        <p:spPr>
          <a:xfrm flipH="1" flipV="1">
            <a:off x="9090838" y="6039707"/>
            <a:ext cx="501728" cy="3819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F7F4E91-EE5A-BF9D-D945-B5586F8BFF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78"/>
          <a:stretch/>
        </p:blipFill>
        <p:spPr>
          <a:xfrm>
            <a:off x="4903985" y="213494"/>
            <a:ext cx="3406398" cy="636894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50FE5C-BB19-44E3-6AD3-FE099BF84BAD}"/>
              </a:ext>
            </a:extLst>
          </p:cNvPr>
          <p:cNvCxnSpPr>
            <a:cxnSpLocks/>
          </p:cNvCxnSpPr>
          <p:nvPr/>
        </p:nvCxnSpPr>
        <p:spPr>
          <a:xfrm flipV="1">
            <a:off x="5834362" y="6180097"/>
            <a:ext cx="615297" cy="230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1DC841-5B73-81EA-2C74-0099246F55CD}"/>
              </a:ext>
            </a:extLst>
          </p:cNvPr>
          <p:cNvCxnSpPr>
            <a:cxnSpLocks/>
          </p:cNvCxnSpPr>
          <p:nvPr/>
        </p:nvCxnSpPr>
        <p:spPr>
          <a:xfrm flipV="1">
            <a:off x="5834362" y="1175003"/>
            <a:ext cx="615297" cy="230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2A0510B-DB2D-5775-C625-4B65640DA17B}"/>
              </a:ext>
            </a:extLst>
          </p:cNvPr>
          <p:cNvSpPr/>
          <p:nvPr/>
        </p:nvSpPr>
        <p:spPr>
          <a:xfrm>
            <a:off x="261256" y="4619004"/>
            <a:ext cx="576942" cy="177282"/>
          </a:xfrm>
          <a:prstGeom prst="rightArrow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2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1B5D-1364-4A72-AD98-9B5809DF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A0354-77DE-4315-A5C2-6DE8E7DB5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68" y="1553492"/>
            <a:ext cx="5744886" cy="4758408"/>
          </a:xfrm>
        </p:spPr>
        <p:txBody>
          <a:bodyPr>
            <a:noAutofit/>
          </a:bodyPr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</a:rPr>
              <a:t>Digital subtraction angiography </a:t>
            </a:r>
            <a:r>
              <a:rPr lang="en-US" sz="1800" dirty="0">
                <a:solidFill>
                  <a:srgbClr val="211D1E"/>
                </a:solidFill>
              </a:rPr>
              <a:t>is a fluoroscopic acquisition technique used to highlight vessels</a:t>
            </a:r>
          </a:p>
          <a:p>
            <a:r>
              <a:rPr lang="en-US" sz="1800" dirty="0">
                <a:solidFill>
                  <a:srgbClr val="211D1E"/>
                </a:solidFill>
              </a:rPr>
              <a:t>A mask image is first acquired</a:t>
            </a:r>
          </a:p>
          <a:p>
            <a:r>
              <a:rPr lang="en-US" sz="1800" dirty="0">
                <a:solidFill>
                  <a:srgbClr val="211D1E"/>
                </a:solidFill>
              </a:rPr>
              <a:t>Contrast is injected as proceeding images are taken</a:t>
            </a:r>
          </a:p>
          <a:p>
            <a:r>
              <a:rPr lang="en-US" sz="1800" dirty="0">
                <a:solidFill>
                  <a:srgbClr val="211D1E"/>
                </a:solidFill>
              </a:rPr>
              <a:t>The mask image is logarithmically subtracted from each new frame</a:t>
            </a:r>
          </a:p>
          <a:p>
            <a:r>
              <a:rPr lang="en-US" sz="1800" dirty="0">
                <a:solidFill>
                  <a:srgbClr val="211D1E"/>
                </a:solidFill>
              </a:rPr>
              <a:t>Subtraction removes any common anatomical element present between mask and following images</a:t>
            </a:r>
          </a:p>
          <a:p>
            <a:r>
              <a:rPr lang="en-US" sz="1800" dirty="0">
                <a:solidFill>
                  <a:srgbClr val="211D1E"/>
                </a:solidFill>
              </a:rPr>
              <a:t>Any motion results in a difference in physical position of anatomy relative to the mask</a:t>
            </a:r>
          </a:p>
          <a:p>
            <a:pPr lvl="1"/>
            <a:r>
              <a:rPr lang="en-US" sz="1400" dirty="0">
                <a:solidFill>
                  <a:srgbClr val="211D1E"/>
                </a:solidFill>
              </a:rPr>
              <a:t>This induces a subtraction artifact</a:t>
            </a:r>
          </a:p>
          <a:p>
            <a:r>
              <a:rPr lang="en-US" sz="1800" dirty="0">
                <a:solidFill>
                  <a:srgbClr val="211D1E"/>
                </a:solidFill>
              </a:rPr>
              <a:t>Modern systems employ processing techniques to mitigate motion</a:t>
            </a:r>
            <a:endParaRPr lang="en-US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429A13-6838-6D76-120A-7266229EEC3A}"/>
              </a:ext>
            </a:extLst>
          </p:cNvPr>
          <p:cNvGrpSpPr/>
          <p:nvPr/>
        </p:nvGrpSpPr>
        <p:grpSpPr>
          <a:xfrm>
            <a:off x="6778312" y="51917"/>
            <a:ext cx="1574277" cy="1861400"/>
            <a:chOff x="6499197" y="365125"/>
            <a:chExt cx="1574277" cy="1861400"/>
          </a:xfrm>
        </p:grpSpPr>
        <p:pic>
          <p:nvPicPr>
            <p:cNvPr id="5" name="Graphic 4" descr="Skeleton outline">
              <a:extLst>
                <a:ext uri="{FF2B5EF4-FFF2-40B4-BE49-F238E27FC236}">
                  <a16:creationId xmlns:a16="http://schemas.microsoft.com/office/drawing/2014/main" id="{BE081C05-41E2-0912-F2A8-71CA9480E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8161" r="28589" b="52443"/>
            <a:stretch/>
          </p:blipFill>
          <p:spPr>
            <a:xfrm>
              <a:off x="6499197" y="365125"/>
              <a:ext cx="1574277" cy="1731038"/>
            </a:xfrm>
            <a:prstGeom prst="rect">
              <a:avLst/>
            </a:prstGeom>
          </p:spPr>
        </p:pic>
        <p:pic>
          <p:nvPicPr>
            <p:cNvPr id="8" name="Graphic 7" descr="Lungs with solid fill">
              <a:extLst>
                <a:ext uri="{FF2B5EF4-FFF2-40B4-BE49-F238E27FC236}">
                  <a16:creationId xmlns:a16="http://schemas.microsoft.com/office/drawing/2014/main" id="{219BDD56-D5ED-2EFD-69B1-7287FCE0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37524" y="1312125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6F6640-0BFB-A096-FEEA-557F9260BB32}"/>
              </a:ext>
            </a:extLst>
          </p:cNvPr>
          <p:cNvGrpSpPr/>
          <p:nvPr/>
        </p:nvGrpSpPr>
        <p:grpSpPr>
          <a:xfrm>
            <a:off x="9393464" y="48566"/>
            <a:ext cx="1574277" cy="1861400"/>
            <a:chOff x="9114349" y="361774"/>
            <a:chExt cx="1574277" cy="1861400"/>
          </a:xfrm>
        </p:grpSpPr>
        <p:pic>
          <p:nvPicPr>
            <p:cNvPr id="11" name="Graphic 10" descr="Skeleton outline">
              <a:extLst>
                <a:ext uri="{FF2B5EF4-FFF2-40B4-BE49-F238E27FC236}">
                  <a16:creationId xmlns:a16="http://schemas.microsoft.com/office/drawing/2014/main" id="{1C7E29E4-B5B7-906A-7EE3-80B6AD2F1A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8161" r="28589" b="52443"/>
            <a:stretch/>
          </p:blipFill>
          <p:spPr>
            <a:xfrm>
              <a:off x="9114349" y="361774"/>
              <a:ext cx="1574277" cy="1731038"/>
            </a:xfrm>
            <a:prstGeom prst="rect">
              <a:avLst/>
            </a:prstGeom>
          </p:spPr>
        </p:pic>
        <p:pic>
          <p:nvPicPr>
            <p:cNvPr id="14" name="Graphic 13" descr="Lungs with solid fill">
              <a:extLst>
                <a:ext uri="{FF2B5EF4-FFF2-40B4-BE49-F238E27FC236}">
                  <a16:creationId xmlns:a16="http://schemas.microsoft.com/office/drawing/2014/main" id="{7E3D2170-C56A-6583-CE14-4B67DEB5F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52676" y="1308774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E9D1D5-4966-E705-841D-29758D8592F0}"/>
              </a:ext>
            </a:extLst>
          </p:cNvPr>
          <p:cNvGrpSpPr/>
          <p:nvPr/>
        </p:nvGrpSpPr>
        <p:grpSpPr>
          <a:xfrm>
            <a:off x="8034180" y="1794524"/>
            <a:ext cx="1843861" cy="2027466"/>
            <a:chOff x="7953899" y="3170507"/>
            <a:chExt cx="1574277" cy="1731038"/>
          </a:xfrm>
        </p:grpSpPr>
        <p:pic>
          <p:nvPicPr>
            <p:cNvPr id="15" name="Graphic 14" descr="Skeleton outline">
              <a:extLst>
                <a:ext uri="{FF2B5EF4-FFF2-40B4-BE49-F238E27FC236}">
                  <a16:creationId xmlns:a16="http://schemas.microsoft.com/office/drawing/2014/main" id="{AA51E2B7-35D0-AECD-E850-AE7587F43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28161" r="28589" b="52443"/>
            <a:stretch/>
          </p:blipFill>
          <p:spPr>
            <a:xfrm>
              <a:off x="7953899" y="3170507"/>
              <a:ext cx="1574277" cy="1731038"/>
            </a:xfrm>
            <a:prstGeom prst="rect">
              <a:avLst/>
            </a:prstGeom>
          </p:spPr>
        </p:pic>
        <p:pic>
          <p:nvPicPr>
            <p:cNvPr id="16" name="Graphic 15" descr="Lungs with solid fill">
              <a:extLst>
                <a:ext uri="{FF2B5EF4-FFF2-40B4-BE49-F238E27FC236}">
                  <a16:creationId xmlns:a16="http://schemas.microsoft.com/office/drawing/2014/main" id="{F2AD6567-67A0-39D8-3A89-259BC329C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83837" y="3270219"/>
              <a:ext cx="914400" cy="91440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B49EC48-61F2-E818-AE60-B47F3AEEEA1C}"/>
              </a:ext>
            </a:extLst>
          </p:cNvPr>
          <p:cNvSpPr txBox="1"/>
          <p:nvPr/>
        </p:nvSpPr>
        <p:spPr>
          <a:xfrm>
            <a:off x="7187697" y="1832645"/>
            <a:ext cx="75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Mask Image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ECCD4-DC54-C403-DDED-3E4A555C816A}"/>
              </a:ext>
            </a:extLst>
          </p:cNvPr>
          <p:cNvSpPr txBox="1"/>
          <p:nvPr/>
        </p:nvSpPr>
        <p:spPr>
          <a:xfrm>
            <a:off x="9660163" y="1832645"/>
            <a:ext cx="104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Contrast Image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4AAEBC-DD15-9A27-C576-336A6CA2F984}"/>
              </a:ext>
            </a:extLst>
          </p:cNvPr>
          <p:cNvSpPr txBox="1"/>
          <p:nvPr/>
        </p:nvSpPr>
        <p:spPr>
          <a:xfrm>
            <a:off x="8578359" y="2970730"/>
            <a:ext cx="755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DSA</a:t>
            </a:r>
            <a:endParaRPr lang="en-US" dirty="0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0C7D81A5-0114-763D-0DAA-5B2AC55E567C}"/>
              </a:ext>
            </a:extLst>
          </p:cNvPr>
          <p:cNvSpPr/>
          <p:nvPr/>
        </p:nvSpPr>
        <p:spPr>
          <a:xfrm>
            <a:off x="8495273" y="995566"/>
            <a:ext cx="755505" cy="704675"/>
          </a:xfrm>
          <a:prstGeom prst="mathMinus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quals 25">
            <a:extLst>
              <a:ext uri="{FF2B5EF4-FFF2-40B4-BE49-F238E27FC236}">
                <a16:creationId xmlns:a16="http://schemas.microsoft.com/office/drawing/2014/main" id="{982696C7-ACC1-292D-E9F4-0C8CF2AFEE07}"/>
              </a:ext>
            </a:extLst>
          </p:cNvPr>
          <p:cNvSpPr/>
          <p:nvPr/>
        </p:nvSpPr>
        <p:spPr>
          <a:xfrm>
            <a:off x="7515757" y="2345670"/>
            <a:ext cx="755506" cy="492853"/>
          </a:xfrm>
          <a:prstGeom prst="mathEqual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E07BD1-1BF1-98C3-F789-72A6A16DE167}"/>
              </a:ext>
            </a:extLst>
          </p:cNvPr>
          <p:cNvGrpSpPr/>
          <p:nvPr/>
        </p:nvGrpSpPr>
        <p:grpSpPr>
          <a:xfrm>
            <a:off x="6778312" y="3311621"/>
            <a:ext cx="1574277" cy="1861400"/>
            <a:chOff x="6499197" y="365125"/>
            <a:chExt cx="1574277" cy="1861400"/>
          </a:xfrm>
        </p:grpSpPr>
        <p:pic>
          <p:nvPicPr>
            <p:cNvPr id="42" name="Graphic 41" descr="Skeleton outline">
              <a:extLst>
                <a:ext uri="{FF2B5EF4-FFF2-40B4-BE49-F238E27FC236}">
                  <a16:creationId xmlns:a16="http://schemas.microsoft.com/office/drawing/2014/main" id="{2D924FF5-ED78-2B8A-02B5-EAB7AA409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8161" r="28589" b="52443"/>
            <a:stretch/>
          </p:blipFill>
          <p:spPr>
            <a:xfrm>
              <a:off x="6499197" y="365125"/>
              <a:ext cx="1574277" cy="1731038"/>
            </a:xfrm>
            <a:prstGeom prst="rect">
              <a:avLst/>
            </a:prstGeom>
          </p:spPr>
        </p:pic>
        <p:pic>
          <p:nvPicPr>
            <p:cNvPr id="43" name="Graphic 42" descr="Lungs with solid fill">
              <a:extLst>
                <a:ext uri="{FF2B5EF4-FFF2-40B4-BE49-F238E27FC236}">
                  <a16:creationId xmlns:a16="http://schemas.microsoft.com/office/drawing/2014/main" id="{1247024B-8D96-BDF5-8F21-36A7A8F99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45913" y="1312125"/>
              <a:ext cx="914400" cy="9144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EB66EF4-1A50-4789-12F7-61C399D8B1A7}"/>
              </a:ext>
            </a:extLst>
          </p:cNvPr>
          <p:cNvGrpSpPr/>
          <p:nvPr/>
        </p:nvGrpSpPr>
        <p:grpSpPr>
          <a:xfrm rot="301001">
            <a:off x="9393524" y="3308274"/>
            <a:ext cx="1574277" cy="1860397"/>
            <a:chOff x="9114349" y="361774"/>
            <a:chExt cx="1574277" cy="1860397"/>
          </a:xfrm>
        </p:grpSpPr>
        <p:pic>
          <p:nvPicPr>
            <p:cNvPr id="45" name="Graphic 44" descr="Skeleton outline">
              <a:extLst>
                <a:ext uri="{FF2B5EF4-FFF2-40B4-BE49-F238E27FC236}">
                  <a16:creationId xmlns:a16="http://schemas.microsoft.com/office/drawing/2014/main" id="{43BEE6E8-B060-6955-500A-470474EAF9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8161" r="28589" b="52443"/>
            <a:stretch/>
          </p:blipFill>
          <p:spPr>
            <a:xfrm>
              <a:off x="9114349" y="361774"/>
              <a:ext cx="1574277" cy="1731038"/>
            </a:xfrm>
            <a:prstGeom prst="rect">
              <a:avLst/>
            </a:prstGeom>
          </p:spPr>
        </p:pic>
        <p:pic>
          <p:nvPicPr>
            <p:cNvPr id="46" name="Graphic 45" descr="Lungs with solid fill">
              <a:extLst>
                <a:ext uri="{FF2B5EF4-FFF2-40B4-BE49-F238E27FC236}">
                  <a16:creationId xmlns:a16="http://schemas.microsoft.com/office/drawing/2014/main" id="{54F664F1-4954-73C2-F0BB-672AF5BA3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52616" y="1307771"/>
              <a:ext cx="914400" cy="914400"/>
            </a:xfrm>
            <a:prstGeom prst="rect">
              <a:avLst/>
            </a:prstGeom>
          </p:spPr>
        </p:pic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28997ED-65D7-1DE9-45DC-8D663FD8A2D0}"/>
              </a:ext>
            </a:extLst>
          </p:cNvPr>
          <p:cNvSpPr txBox="1"/>
          <p:nvPr/>
        </p:nvSpPr>
        <p:spPr>
          <a:xfrm>
            <a:off x="7187697" y="5092349"/>
            <a:ext cx="75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Mask Image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789EF8-EBA7-9183-3F1C-C0CBD7360F46}"/>
              </a:ext>
            </a:extLst>
          </p:cNvPr>
          <p:cNvSpPr txBox="1"/>
          <p:nvPr/>
        </p:nvSpPr>
        <p:spPr>
          <a:xfrm>
            <a:off x="9660163" y="5092349"/>
            <a:ext cx="104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Contrast Image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D72085-33E6-2F56-1D9A-F5C8DCE712A8}"/>
              </a:ext>
            </a:extLst>
          </p:cNvPr>
          <p:cNvSpPr txBox="1"/>
          <p:nvPr/>
        </p:nvSpPr>
        <p:spPr>
          <a:xfrm>
            <a:off x="8578357" y="6519446"/>
            <a:ext cx="755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DSA</a:t>
            </a:r>
            <a:endParaRPr lang="en-US" dirty="0"/>
          </a:p>
        </p:txBody>
      </p:sp>
      <p:sp>
        <p:nvSpPr>
          <p:cNvPr id="53" name="Minus Sign 52">
            <a:extLst>
              <a:ext uri="{FF2B5EF4-FFF2-40B4-BE49-F238E27FC236}">
                <a16:creationId xmlns:a16="http://schemas.microsoft.com/office/drawing/2014/main" id="{79FDA6E2-0C9E-BD3C-E797-02502550E445}"/>
              </a:ext>
            </a:extLst>
          </p:cNvPr>
          <p:cNvSpPr/>
          <p:nvPr/>
        </p:nvSpPr>
        <p:spPr>
          <a:xfrm>
            <a:off x="8495273" y="4255270"/>
            <a:ext cx="755505" cy="704675"/>
          </a:xfrm>
          <a:prstGeom prst="mathMinus">
            <a:avLst/>
          </a:prstGeom>
          <a:solidFill>
            <a:schemeClr val="bg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quals 53">
            <a:extLst>
              <a:ext uri="{FF2B5EF4-FFF2-40B4-BE49-F238E27FC236}">
                <a16:creationId xmlns:a16="http://schemas.microsoft.com/office/drawing/2014/main" id="{10CFB3CA-110B-41BA-3104-60B97FB651DF}"/>
              </a:ext>
            </a:extLst>
          </p:cNvPr>
          <p:cNvSpPr/>
          <p:nvPr/>
        </p:nvSpPr>
        <p:spPr>
          <a:xfrm>
            <a:off x="7495908" y="5873594"/>
            <a:ext cx="755506" cy="492853"/>
          </a:xfrm>
          <a:prstGeom prst="mathEqual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5" name="Graphic 54" descr="Skeleton outline">
            <a:extLst>
              <a:ext uri="{FF2B5EF4-FFF2-40B4-BE49-F238E27FC236}">
                <a16:creationId xmlns:a16="http://schemas.microsoft.com/office/drawing/2014/main" id="{C2A60454-4A36-C369-3851-4F3391FAABD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8161" r="28589" b="52443"/>
          <a:stretch/>
        </p:blipFill>
        <p:spPr>
          <a:xfrm rot="273190">
            <a:off x="8140886" y="4772844"/>
            <a:ext cx="1574277" cy="1731038"/>
          </a:xfrm>
          <a:prstGeom prst="rect">
            <a:avLst/>
          </a:prstGeom>
        </p:spPr>
      </p:pic>
      <p:pic>
        <p:nvPicPr>
          <p:cNvPr id="56" name="Graphic 55" descr="Lungs with solid fill">
            <a:extLst>
              <a:ext uri="{FF2B5EF4-FFF2-40B4-BE49-F238E27FC236}">
                <a16:creationId xmlns:a16="http://schemas.microsoft.com/office/drawing/2014/main" id="{536359F3-E6FC-E1C1-8B26-72B05937F5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3501">
            <a:off x="8437351" y="5736625"/>
            <a:ext cx="914400" cy="9144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C504D1E9-25AC-9130-E3A5-A9FB526C845A}"/>
              </a:ext>
            </a:extLst>
          </p:cNvPr>
          <p:cNvSpPr txBox="1"/>
          <p:nvPr/>
        </p:nvSpPr>
        <p:spPr>
          <a:xfrm>
            <a:off x="8217310" y="113131"/>
            <a:ext cx="130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 Motion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14B79DB-3BCE-DCC4-D026-53B23C5DDD2C}"/>
              </a:ext>
            </a:extLst>
          </p:cNvPr>
          <p:cNvSpPr txBox="1"/>
          <p:nvPr/>
        </p:nvSpPr>
        <p:spPr>
          <a:xfrm>
            <a:off x="8217310" y="3696267"/>
            <a:ext cx="130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3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BC26-1EEE-4BE3-8C90-C3AB93D6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5480-1A4D-44D7-8105-E841C956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184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During DSA, the dose rate to the patient is generally _________ the rate used in standard fluoroscopy.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AutoNum type="alphaUcPeriod"/>
            </a:pPr>
            <a:r>
              <a:rPr lang="en-US" sz="2000" dirty="0"/>
              <a:t>2x</a:t>
            </a:r>
          </a:p>
          <a:p>
            <a:pPr marL="514350" indent="-514350">
              <a:buAutoNum type="alphaUcPeriod"/>
            </a:pPr>
            <a:r>
              <a:rPr lang="en-US" sz="2000" dirty="0"/>
              <a:t>1/2</a:t>
            </a:r>
          </a:p>
          <a:p>
            <a:pPr marL="514350" indent="-514350">
              <a:buAutoNum type="alphaUcPeriod"/>
            </a:pPr>
            <a:r>
              <a:rPr lang="en-US" sz="2000" dirty="0"/>
              <a:t>5x</a:t>
            </a:r>
          </a:p>
          <a:p>
            <a:pPr marL="514350" indent="-514350">
              <a:buAutoNum type="alphaUcPeriod"/>
            </a:pPr>
            <a:r>
              <a:rPr lang="en-US" sz="2000" dirty="0"/>
              <a:t>&gt;10x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F84B74C-FD95-5770-D531-030535D7D919}"/>
              </a:ext>
            </a:extLst>
          </p:cNvPr>
          <p:cNvSpPr/>
          <p:nvPr/>
        </p:nvSpPr>
        <p:spPr>
          <a:xfrm>
            <a:off x="261257" y="4299413"/>
            <a:ext cx="576942" cy="177282"/>
          </a:xfrm>
          <a:prstGeom prst="rightArrow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8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2E4D6-2BD1-81E7-0D59-BC3ED3232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9999-886E-508C-E70E-1C0792A6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Physics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C3A2-B8C0-2563-CF4E-09F751BB8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10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 part of annual physics testing, radiation output is measured for common exams under standard fluoroscopy and Cine/DSA mode – see example below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*Cine/DSA rates are clearly much higher than standard fluoroscopy</a:t>
            </a:r>
          </a:p>
          <a:p>
            <a:pPr marL="0" indent="0">
              <a:buNone/>
            </a:pPr>
            <a:r>
              <a:rPr lang="en-US" sz="2400" dirty="0"/>
              <a:t>**Note the higher doses for higher magnification as well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F57297-A295-4A45-62CB-1275FDA6A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51459"/>
              </p:ext>
            </p:extLst>
          </p:nvPr>
        </p:nvGraphicFramePr>
        <p:xfrm>
          <a:off x="2298227" y="2836989"/>
          <a:ext cx="729843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175">
                  <a:extLst>
                    <a:ext uri="{9D8B030D-6E8A-4147-A177-3AD203B41FA5}">
                      <a16:colId xmlns:a16="http://schemas.microsoft.com/office/drawing/2014/main" val="628177247"/>
                    </a:ext>
                  </a:extLst>
                </a:gridCol>
                <a:gridCol w="3107184">
                  <a:extLst>
                    <a:ext uri="{9D8B030D-6E8A-4147-A177-3AD203B41FA5}">
                      <a16:colId xmlns:a16="http://schemas.microsoft.com/office/drawing/2014/main" val="3312177138"/>
                    </a:ext>
                  </a:extLst>
                </a:gridCol>
                <a:gridCol w="2317074">
                  <a:extLst>
                    <a:ext uri="{9D8B030D-6E8A-4147-A177-3AD203B41FA5}">
                      <a16:colId xmlns:a16="http://schemas.microsoft.com/office/drawing/2014/main" val="981646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FOV (Magnification Mode)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Dose Rate (R/min)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0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Fluoroscopy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19” (Full field)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14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Cine/DSA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19” (Full field)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87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Fluoroscopy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6” (Max magnification)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380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Cine/DSA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6” (Max magnification)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581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640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5B0E1BA-6635-6338-4B20-30C7AAF4B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5" t="18801" r="13569" b="15877"/>
          <a:stretch/>
        </p:blipFill>
        <p:spPr>
          <a:xfrm>
            <a:off x="6777642" y="2148526"/>
            <a:ext cx="4446974" cy="43401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0ABB6C-4DDB-2949-FFE7-EF481FD6C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2" t="25546" r="14353" b="7282"/>
          <a:stretch/>
        </p:blipFill>
        <p:spPr>
          <a:xfrm>
            <a:off x="825622" y="2148526"/>
            <a:ext cx="4446974" cy="4340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5B6C4-8C97-711B-5221-6B094BBD6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9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Cine, Fluorography, DSA</a:t>
            </a:r>
            <a:endParaRPr lang="en-US" i="1" dirty="0"/>
          </a:p>
          <a:p>
            <a:r>
              <a:rPr lang="en-US" dirty="0"/>
              <a:t>Meant to  be recorded and saved</a:t>
            </a:r>
          </a:p>
          <a:p>
            <a:r>
              <a:rPr lang="en-US" dirty="0"/>
              <a:t>Higher image quality required for diagnosis</a:t>
            </a:r>
          </a:p>
          <a:p>
            <a:r>
              <a:rPr lang="en-US" dirty="0"/>
              <a:t>Higher doses to achieve sufficient image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5895F-B055-0A6B-0953-CD3827A03B7B}"/>
              </a:ext>
            </a:extLst>
          </p:cNvPr>
          <p:cNvSpPr txBox="1"/>
          <p:nvPr/>
        </p:nvSpPr>
        <p:spPr>
          <a:xfrm>
            <a:off x="669523" y="5701588"/>
            <a:ext cx="470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Fluoroscopy</a:t>
            </a:r>
          </a:p>
          <a:p>
            <a:pPr algn="ctr"/>
            <a:r>
              <a:rPr lang="en-US" dirty="0"/>
              <a:t>Noisy, grainy – for structure and placement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7B7E1-2F92-5DB1-22FF-C610172447C3}"/>
              </a:ext>
            </a:extLst>
          </p:cNvPr>
          <p:cNvSpPr txBox="1"/>
          <p:nvPr/>
        </p:nvSpPr>
        <p:spPr>
          <a:xfrm>
            <a:off x="6648458" y="5732365"/>
            <a:ext cx="470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Cine/Fluorography/DSA</a:t>
            </a:r>
          </a:p>
          <a:p>
            <a:pPr algn="ctr"/>
            <a:r>
              <a:rPr lang="en-US" sz="1600" dirty="0"/>
              <a:t>Higher dose, less noise – use for interpretation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29015-FA1F-093B-ADAA-C1ABEFDE072F}"/>
              </a:ext>
            </a:extLst>
          </p:cNvPr>
          <p:cNvSpPr txBox="1"/>
          <p:nvPr/>
        </p:nvSpPr>
        <p:spPr>
          <a:xfrm>
            <a:off x="0" y="6488668"/>
            <a:ext cx="7863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https://radiopaedia.org/articles/fluoroscopy-vs-fluorography?lang=us</a:t>
            </a:r>
          </a:p>
        </p:txBody>
      </p:sp>
    </p:spTree>
    <p:extLst>
      <p:ext uri="{BB962C8B-B14F-4D97-AF65-F5344CB8AC3E}">
        <p14:creationId xmlns:p14="http://schemas.microsoft.com/office/powerpoint/2010/main" val="3025176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BC26-1EEE-4BE3-8C90-C3AB93D6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B5480-1A4D-44D7-8105-E841C956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3279"/>
            <a:ext cx="107813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When doing a contrasted-enhanced DSA run, it is often desirable to have the later images be acquired at a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Higher in radiation output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Lower in radiation output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Higher frame rate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/>
              <a:t>Lower frame rate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F84B74C-FD95-5770-D531-030535D7D919}"/>
              </a:ext>
            </a:extLst>
          </p:cNvPr>
          <p:cNvSpPr/>
          <p:nvPr/>
        </p:nvSpPr>
        <p:spPr>
          <a:xfrm>
            <a:off x="221128" y="4312150"/>
            <a:ext cx="576942" cy="177282"/>
          </a:xfrm>
          <a:prstGeom prst="rightArrow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7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518A57-7455-D571-6511-724C418E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80" y="295524"/>
            <a:ext cx="1122663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Initial perfusion = Fast (high frame rate)        Later Perfusion = Slow (low frame rate)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937A0-3F3A-0F1E-7097-6EBCBAFD01E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31387" y="967981"/>
            <a:ext cx="301752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360070-479F-AA8D-97BE-351F11DE4C2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76334" y="967981"/>
            <a:ext cx="301752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0F3C7-DC3D-9173-D4F4-260B289196C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21281" y="970657"/>
            <a:ext cx="301752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B837F-B677-96BC-19A2-CA5D0BCF4B1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31387" y="3815200"/>
            <a:ext cx="301752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C84334-D496-FDE2-0C0D-057D877FA33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790970" y="3819276"/>
            <a:ext cx="301752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4110B4-A229-71DC-6051-FBA56849477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934633" y="3819276"/>
            <a:ext cx="301752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F5D041-1ED8-CD8A-EEF2-C49BD69CEE59}"/>
                  </a:ext>
                </a:extLst>
              </p:cNvPr>
              <p:cNvSpPr txBox="1"/>
              <p:nvPr/>
            </p:nvSpPr>
            <p:spPr>
              <a:xfrm>
                <a:off x="0" y="2016415"/>
                <a:ext cx="2631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𝐹𝑟𝑎𝑚𝑒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𝑓𝑝𝑠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F5D041-1ED8-CD8A-EEF2-C49BD69CE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6415"/>
                <a:ext cx="2631387" cy="646331"/>
              </a:xfrm>
              <a:prstGeom prst="rect">
                <a:avLst/>
              </a:prstGeom>
              <a:blipFill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38DACA-2050-56EA-E94A-D051797351E4}"/>
                  </a:ext>
                </a:extLst>
              </p:cNvPr>
              <p:cNvSpPr txBox="1"/>
              <p:nvPr/>
            </p:nvSpPr>
            <p:spPr>
              <a:xfrm>
                <a:off x="0" y="5065868"/>
                <a:ext cx="2631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𝐹𝑟𝑎𝑚𝑒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𝑓𝑝𝑠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38DACA-2050-56EA-E94A-D05179735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65868"/>
                <a:ext cx="2631387" cy="646331"/>
              </a:xfrm>
              <a:prstGeom prst="rect">
                <a:avLst/>
              </a:prstGeom>
              <a:blipFill>
                <a:blip r:embed="rId9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27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62250EC8-8EB8-EEA3-325D-C22B827299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287045"/>
              </p:ext>
            </p:extLst>
          </p:nvPr>
        </p:nvGraphicFramePr>
        <p:xfrm>
          <a:off x="842128" y="2356699"/>
          <a:ext cx="10515600" cy="391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F325F10-C903-439F-2048-9DB4EA0C71B4}"/>
              </a:ext>
            </a:extLst>
          </p:cNvPr>
          <p:cNvSpPr txBox="1"/>
          <p:nvPr/>
        </p:nvSpPr>
        <p:spPr>
          <a:xfrm>
            <a:off x="838200" y="81828"/>
            <a:ext cx="10515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Primary Goal: Make a successful image(s) for diagnosis or guidance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874D6510-482F-936D-8B13-2D2AB989BFD0}"/>
              </a:ext>
            </a:extLst>
          </p:cNvPr>
          <p:cNvSpPr/>
          <p:nvPr/>
        </p:nvSpPr>
        <p:spPr>
          <a:xfrm>
            <a:off x="5799054" y="1338719"/>
            <a:ext cx="593889" cy="12003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/>
              <a:t>Requirements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CAD74C4-6D63-285D-E4D5-2D73B9DFAA5D}"/>
              </a:ext>
            </a:extLst>
          </p:cNvPr>
          <p:cNvSpPr/>
          <p:nvPr/>
        </p:nvSpPr>
        <p:spPr>
          <a:xfrm>
            <a:off x="5799055" y="3629318"/>
            <a:ext cx="593889" cy="7258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By…</a:t>
            </a:r>
          </a:p>
        </p:txBody>
      </p:sp>
    </p:spTree>
    <p:extLst>
      <p:ext uri="{BB962C8B-B14F-4D97-AF65-F5344CB8AC3E}">
        <p14:creationId xmlns:p14="http://schemas.microsoft.com/office/powerpoint/2010/main" val="153647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27BD9DD0F2754F89642DA774BD1AB0" ma:contentTypeVersion="15" ma:contentTypeDescription="Create a new document." ma:contentTypeScope="" ma:versionID="c5ca9879a5fd2abf9f4ecf4f31db8929">
  <xsd:schema xmlns:xsd="http://www.w3.org/2001/XMLSchema" xmlns:xs="http://www.w3.org/2001/XMLSchema" xmlns:p="http://schemas.microsoft.com/office/2006/metadata/properties" xmlns:ns2="c4b01b5c-51f1-4129-af4c-6e30dc93eec2" xmlns:ns3="5c7ce364-9edd-4828-ac6d-fd84d8cff2eb" targetNamespace="http://schemas.microsoft.com/office/2006/metadata/properties" ma:root="true" ma:fieldsID="c47aec8a510c1717d562416f1fb20787" ns2:_="" ns3:_="">
    <xsd:import namespace="c4b01b5c-51f1-4129-af4c-6e30dc93eec2"/>
    <xsd:import namespace="5c7ce364-9edd-4828-ac6d-fd84d8cff2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01b5c-51f1-4129-af4c-6e30dc93ee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c0d3937-0597-465c-8a63-717e0784e42d}" ma:internalName="TaxCatchAll" ma:showField="CatchAllData" ma:web="c4b01b5c-51f1-4129-af4c-6e30dc93ee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ce364-9edd-4828-ac6d-fd84d8cff2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bb45061-b342-496f-a0e0-47925b70d2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B3CBD-5D9E-4FB0-85BE-D2B71824D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b01b5c-51f1-4129-af4c-6e30dc93eec2"/>
    <ds:schemaRef ds:uri="5c7ce364-9edd-4828-ac6d-fd84d8cff2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560B23-0CBA-4DCA-B17F-B8B99BFAB1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7303</TotalTime>
  <Words>637</Words>
  <Application>Microsoft Office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BlinkMacSystemFont</vt:lpstr>
      <vt:lpstr>Calibri</vt:lpstr>
      <vt:lpstr>Calibri Light</vt:lpstr>
      <vt:lpstr>Cambria Math</vt:lpstr>
      <vt:lpstr>Open Sans</vt:lpstr>
      <vt:lpstr>Office Theme</vt:lpstr>
      <vt:lpstr>PowerPoint Presentation</vt:lpstr>
      <vt:lpstr>Question 1</vt:lpstr>
      <vt:lpstr>Teaching points</vt:lpstr>
      <vt:lpstr>Question 2</vt:lpstr>
      <vt:lpstr>Example from Physics Testing</vt:lpstr>
      <vt:lpstr>PowerPoint Presentation</vt:lpstr>
      <vt:lpstr>Question 3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Joey Wishart</dc:creator>
  <cp:lastModifiedBy>Morgan Cox</cp:lastModifiedBy>
  <cp:revision>12</cp:revision>
  <dcterms:created xsi:type="dcterms:W3CDTF">2024-03-05T00:44:05Z</dcterms:created>
  <dcterms:modified xsi:type="dcterms:W3CDTF">2024-03-28T16:31:24Z</dcterms:modified>
</cp:coreProperties>
</file>