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2" r:id="rId4"/>
    <p:sldId id="257" r:id="rId5"/>
    <p:sldId id="261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28"/>
  </p:normalViewPr>
  <p:slideViewPr>
    <p:cSldViewPr snapToGrid="0">
      <p:cViewPr varScale="1">
        <p:scale>
          <a:sx n="118" d="100"/>
          <a:sy n="118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CA57-C99C-E768-F75E-18DDACCC9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F18A2-A05F-CAB9-D3EC-E919314CA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5B60C-EE3A-475B-CB19-F8D403A7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C1689-58B5-293E-3960-EE12C593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D121-F5FE-122E-E434-2F5D5C3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E39E32B-9BD6-FC78-1EDA-3386E9ECF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28" y="159655"/>
            <a:ext cx="3556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5ADC-7602-2F2E-782D-3AE6D870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EB404-1D80-23D9-10FE-C239DBA33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128C-9AD3-FE11-8930-26F8AE51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AD19F-39A7-E25B-7EBD-CB20419B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06DC4-B0AF-6F15-7115-3B61A01D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080A0-2486-C88D-118B-1C7F50C9A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46096-23AB-BB85-0AE1-96C7DBAC7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E8323-5B1F-D21F-373F-ED403ED6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8315-84C6-C659-F476-03F263C9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5C99D-C8BF-787F-2C52-884C875C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4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12A9-AD6F-408B-077B-314EDB4E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669B-8B24-85B2-4D42-97EBB2F1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4F5B-DAE7-BC82-F7C1-BBE0167C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42EBA-7134-86C3-D182-F90249A3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06E8-4DD7-EBBF-E827-F86B8EB0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5DAD-D1C7-70CC-77DC-AE175F5A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6B536-5CA1-7D10-D157-0F9E47C2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E9A18-2C46-5C09-25F3-0D1F2A28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CC1-9D9D-5895-82F4-7331C4F4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2A465-6764-AE88-B9E3-E02821FC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2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6476-8084-160E-169D-FF9BB8D6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D5098-9442-D0A4-890D-12FE130C4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E7789-BBF2-0E33-AE19-7208C21E1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796B7-F0D3-AB0F-B1E3-50FE86C4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CC75B-C821-C5E2-B2A8-4E368A14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6074D-BC5E-D263-ED8A-07580CC3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6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7EBA-80E4-A3E5-3EB0-06B94A0F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0AF47-0F1A-0A8A-8D46-119A9D66D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FADA1-91C6-3039-3D71-ADB892081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BA5B1-80DA-C1DE-CFB6-9C19C76F3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7D401-C985-9866-47F4-CD9966432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8B2AC-740C-18CA-7481-DB66A1D5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86711-BC11-F360-0E4B-1FA230AE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7CEE5-D939-A8D8-197A-6E333899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2A04-8CE8-243A-404E-99869D42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88666-FF53-09DA-A698-B479218B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44053-1AD6-637E-D90E-0D57C133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B2D33-E54D-F118-613B-580872E7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1D7BF-8C09-B527-463D-E96B8135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2ABD1-1A36-09A0-5C1B-E4C7F3AC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7FFB-D0C9-B2E6-2D85-F2FF99A7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7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4303-CCE9-62CA-6485-800D61E3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7262-AA22-31C2-DC2E-CC345915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B539A-0AB9-847D-AD2B-91849D883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DF1D9-A18A-D7E3-7740-03266356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A20FF-D822-80A1-70A4-9069E975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091FF-6643-252F-5324-C20E7DC7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6DF2-2C06-8929-326D-154091DF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06F0F-7FDE-757B-09EA-0DA1CD727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31E19-0ED8-DD7F-3FB1-15DB39115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92183-64A9-27EE-3451-E2C8D24C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62E-AE0F-4046-88F4-5AF07F6BB4D9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841B2-A84B-C56D-AF7A-CBDF7607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B4EE3-E5B7-467E-5901-AAFD8900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109FC-2772-3F17-33BD-B4D4F7B5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70E7-77BF-828C-D2D6-199E7C37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6EE6-B309-4152-06B5-456830AD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562E-AE0F-4046-88F4-5AF07F6BB4D9}" type="datetimeFigureOut">
              <a:rPr lang="en-US" smtClean="0"/>
              <a:t>6/17/23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B1FD4-1DD8-A4DA-1B0E-4572D8B61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E336-E3F4-2714-9397-AFB5BADAF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5F1A-0B29-8A44-86D7-8633555F8D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3699DB-945B-3016-177C-0FCBF5FF5A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28" y="159655"/>
            <a:ext cx="3556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5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2A40-8756-50FE-9CA9-DD4051FB0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MRI Artifacts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E5ACD-6529-BD95-E51E-71BBD5B89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Angela Tong, MD</a:t>
            </a:r>
          </a:p>
          <a:p>
            <a:r>
              <a:rPr lang="en-US" dirty="0"/>
              <a:t>Clinical Assistant Professor</a:t>
            </a:r>
          </a:p>
          <a:p>
            <a:r>
              <a:rPr lang="en-US" dirty="0"/>
              <a:t>NYU Langone Health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C07F47-FF35-E3E6-677E-D9C67432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28" y="159655"/>
            <a:ext cx="3556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3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60E1-E01E-8D01-4263-16F7BC88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artifact is caused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4262-4299-2A8E-E126-59F60D0E2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5385" cy="4351338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Open door to the scanner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Cochlear implant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Aberrant data point in k-space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Under-sampled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6CB1C-4FBD-4684-4D07-63D66A17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585" y="1491343"/>
            <a:ext cx="4531129" cy="5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6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AEDE-422E-83E5-6678-74F494F1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artifact is caused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9260-213D-23C7-C7FB-96A37623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5385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c. Aberrant data point in k-space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 known as spike artifact, this artifact is caused by an aberrant data point in the raw k-space data. K-space data undergoes Fourier Transform to produce an image. An aberrant data point results in parallel lines at a single frequency.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open door would cause a single line through the image, called a zipper artifact. A cochlear implant would cause susceptibility artifact. Under-sampled data would cause increased noise.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D8C18-8B1A-7534-49E8-23A76530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585" y="1491343"/>
            <a:ext cx="4531129" cy="5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0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C58B-C7B5-1341-6B02-8961488C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32914" cy="1460500"/>
          </a:xfrm>
        </p:spPr>
        <p:txBody>
          <a:bodyPr/>
          <a:lstStyle/>
          <a:p>
            <a:r>
              <a:rPr lang="en-US" dirty="0"/>
              <a:t>67 year old patient with renal cell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9BD9-FFC5-7C29-3FBD-AFA44CD7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r>
              <a:rPr lang="en-US" dirty="0"/>
              <a:t>True or False: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has a bony metastasis in the left posterior vertebrae.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7B21C-BFD5-8974-24D2-DF3BC73C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0" y="2202241"/>
            <a:ext cx="5823656" cy="39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0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EFA205-599C-EE1B-861C-4E3FD218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0" y="2202241"/>
            <a:ext cx="5823656" cy="3959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4F808-54C8-835E-E539-614D4FC0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011"/>
            <a:ext cx="751114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67 year old patient with renal cell carcinoma has a vertebral metastasis.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2473-7C82-6F0F-7167-B116B7B46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165"/>
            <a:ext cx="514894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FALSE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artifact Pulsation artifact from the motion of the aorta causes ghosting artifact in the phase-encoding direction on the vertebrae (arrow). The artifact matches the shape of the original pulsating object, the aorta (arrow head). This is a pitfall and can mimic pathology, such as a bony lesion in this case.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AD72F2-D7D0-4A8F-D719-8825D36DE36D}"/>
              </a:ext>
            </a:extLst>
          </p:cNvPr>
          <p:cNvCxnSpPr/>
          <p:nvPr/>
        </p:nvCxnSpPr>
        <p:spPr>
          <a:xfrm flipH="1" flipV="1">
            <a:off x="9002485" y="4539342"/>
            <a:ext cx="359229" cy="3918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DF8D5E3E-2AB7-F2AC-46A8-78DAE21D50BB}"/>
              </a:ext>
            </a:extLst>
          </p:cNvPr>
          <p:cNvSpPr/>
          <p:nvPr/>
        </p:nvSpPr>
        <p:spPr>
          <a:xfrm rot="9315767">
            <a:off x="8577917" y="3355634"/>
            <a:ext cx="217714" cy="29913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07A4-D073-94B4-BCE0-DCFC5428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en-US" dirty="0"/>
              <a:t>What should one do to remove the artifact from this image?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49B5-D67B-0590-C68A-F4F14A9E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2457" cy="4351338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Increase the field of view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Check for metallic implants in the patient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Repeat scan with improved patient instructions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Change phase-encoding direction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70353-F28E-AE8D-B80D-18214460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86" y="2180545"/>
            <a:ext cx="4648200" cy="38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07A4-D073-94B4-BCE0-DCFC5428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78486" cy="1325563"/>
          </a:xfrm>
        </p:spPr>
        <p:txBody>
          <a:bodyPr/>
          <a:lstStyle/>
          <a:p>
            <a:r>
              <a:rPr lang="en-US" dirty="0"/>
              <a:t>What should one do to remove the artifact from this image?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49B5-D67B-0590-C68A-F4F14A9E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24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a. Increase the field of view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“Aliasing” or “wrap-around” artifact is caused by imaging a body part whose dimensions exceed the field-of-view. The imaged body part outside the field-of-view is projected on the opposite side of the image.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70353-F28E-AE8D-B80D-18214460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86" y="2180545"/>
            <a:ext cx="4648200" cy="38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9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308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MRI Artifacts </vt:lpstr>
      <vt:lpstr>This artifact is caused by:</vt:lpstr>
      <vt:lpstr>This artifact is caused by:</vt:lpstr>
      <vt:lpstr>67 year old patient with renal cell carcinoma</vt:lpstr>
      <vt:lpstr>67 year old patient with renal cell carcinoma has a vertebral metastasis.</vt:lpstr>
      <vt:lpstr>What should one do to remove the artifact from this image?</vt:lpstr>
      <vt:lpstr>What should one do to remove the artifact from this image?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Artifacts</dc:title>
  <dc:creator>Tong, Angela</dc:creator>
  <cp:lastModifiedBy>Tong, Angela</cp:lastModifiedBy>
  <cp:revision>38</cp:revision>
  <dcterms:created xsi:type="dcterms:W3CDTF">2023-06-16T18:32:32Z</dcterms:created>
  <dcterms:modified xsi:type="dcterms:W3CDTF">2023-06-17T13:24:47Z</dcterms:modified>
</cp:coreProperties>
</file>